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360" r:id="rId6"/>
    <p:sldId id="307" r:id="rId7"/>
    <p:sldId id="332" r:id="rId8"/>
    <p:sldId id="333" r:id="rId9"/>
    <p:sldId id="313" r:id="rId10"/>
    <p:sldId id="361" r:id="rId11"/>
    <p:sldId id="314" r:id="rId12"/>
    <p:sldId id="335" r:id="rId13"/>
    <p:sldId id="331" r:id="rId14"/>
    <p:sldId id="357" r:id="rId15"/>
    <p:sldId id="329" r:id="rId16"/>
    <p:sldId id="359" r:id="rId17"/>
    <p:sldId id="365" r:id="rId18"/>
    <p:sldId id="362" r:id="rId19"/>
    <p:sldId id="358" r:id="rId20"/>
    <p:sldId id="356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988"/>
    <a:srgbClr val="DDEFEF"/>
    <a:srgbClr val="574D66"/>
    <a:srgbClr val="58B88E"/>
    <a:srgbClr val="C0E2E1"/>
    <a:srgbClr val="C4F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8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2242CCD-3E86-4EC0-B392-D08D795388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86352A-D96E-4A02-8AD2-D7C0CFD66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96D47-C3C9-4080-AA9A-0D4406BC5863}" type="datetimeFigureOut">
              <a:rPr lang="de-DE" smtClean="0"/>
              <a:t>25.02.2020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431E5D-3C39-44EF-ADF7-3C51D69BBB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687447-445C-4905-9FEC-368DFA1EA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E40C6-DE31-46EF-9120-B97C281F7E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965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68CB9-CAA0-46DE-B8D1-7F803480308B}" type="datetimeFigureOut">
              <a:rPr lang="de-DE" smtClean="0"/>
              <a:t>25.02.2020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F177C-AA03-41BB-AA4B-A7D4B80A79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1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9869B6E-5B0F-42F2-8AE3-535AAF509C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8C2B855-48BF-4670-AF77-DF1A97295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6" b="22676"/>
          <a:stretch/>
        </p:blipFill>
        <p:spPr>
          <a:xfrm>
            <a:off x="682892" y="70264"/>
            <a:ext cx="10826217" cy="4271854"/>
          </a:xfrm>
          <a:prstGeom prst="rect">
            <a:avLst/>
          </a:prstGeom>
        </p:spPr>
      </p:pic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FA630DE-0C37-4CF1-B1BD-B8CF173C1A87}"/>
              </a:ext>
            </a:extLst>
          </p:cNvPr>
          <p:cNvCxnSpPr/>
          <p:nvPr userDrawn="1"/>
        </p:nvCxnSpPr>
        <p:spPr>
          <a:xfrm>
            <a:off x="2700618" y="5005642"/>
            <a:ext cx="67907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1937D4AC-FE7D-406A-8D9B-72A8FA647AD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16038" y="4287886"/>
            <a:ext cx="9559925" cy="622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Encode Sans Condensed" panose="00000506000000000000" pitchFamily="2" charset="0"/>
              </a:defRPr>
            </a:lvl1pPr>
          </a:lstStyle>
          <a:p>
            <a:pPr lvl="0"/>
            <a:r>
              <a:rPr lang="de-DE" dirty="0"/>
              <a:t>THEMA DER PRÄSENTATION</a:t>
            </a:r>
          </a:p>
        </p:txBody>
      </p:sp>
      <p:sp>
        <p:nvSpPr>
          <p:cNvPr id="23" name="Inhaltsplatzhalter 21">
            <a:extLst>
              <a:ext uri="{FF2B5EF4-FFF2-40B4-BE49-F238E27FC236}">
                <a16:creationId xmlns:a16="http://schemas.microsoft.com/office/drawing/2014/main" id="{D6575284-3722-412B-8D17-B2325BAA458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81438" y="5243663"/>
            <a:ext cx="4429125" cy="379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Name des Referenten</a:t>
            </a:r>
          </a:p>
        </p:txBody>
      </p:sp>
      <p:sp>
        <p:nvSpPr>
          <p:cNvPr id="24" name="Inhaltsplatzhalter 21">
            <a:extLst>
              <a:ext uri="{FF2B5EF4-FFF2-40B4-BE49-F238E27FC236}">
                <a16:creationId xmlns:a16="http://schemas.microsoft.com/office/drawing/2014/main" id="{8F42BB4F-DE40-480F-AF58-782D4947C1D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984481" y="5718676"/>
            <a:ext cx="4429125" cy="379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Dienstag, 9. April 2019</a:t>
            </a:r>
          </a:p>
        </p:txBody>
      </p:sp>
    </p:spTree>
    <p:extLst>
      <p:ext uri="{BB962C8B-B14F-4D97-AF65-F5344CB8AC3E}">
        <p14:creationId xmlns:p14="http://schemas.microsoft.com/office/powerpoint/2010/main" val="414164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lau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65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2867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Datum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www.tu-ilmenau.de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A0D7A86-75AE-40BD-A7DE-8CE43AFF30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r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320B1D70-59D2-4ED0-BAAB-F8B5116BC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093" y="0"/>
            <a:ext cx="12192000" cy="685800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49577B0-04FA-4D20-966C-6E9DC4D2BEE3}"/>
              </a:ext>
            </a:extLst>
          </p:cNvPr>
          <p:cNvSpPr/>
          <p:nvPr userDrawn="1"/>
        </p:nvSpPr>
        <p:spPr>
          <a:xfrm>
            <a:off x="11220281" y="6310806"/>
            <a:ext cx="456211" cy="456211"/>
          </a:xfrm>
          <a:prstGeom prst="ellipse">
            <a:avLst/>
          </a:prstGeom>
          <a:solidFill>
            <a:srgbClr val="DD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53693047-F4E2-42DA-98DB-922F7F0E98BA}"/>
              </a:ext>
            </a:extLst>
          </p:cNvPr>
          <p:cNvSpPr txBox="1">
            <a:spLocks/>
          </p:cNvSpPr>
          <p:nvPr userDrawn="1"/>
        </p:nvSpPr>
        <p:spPr>
          <a:xfrm>
            <a:off x="945776" y="6356348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Encode Sans Condensed" panose="00000506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F787477A-60CD-4A98-9B3D-12751C550DC6}"/>
              </a:ext>
            </a:extLst>
          </p:cNvPr>
          <p:cNvCxnSpPr>
            <a:cxnSpLocks/>
          </p:cNvCxnSpPr>
          <p:nvPr userDrawn="1"/>
        </p:nvCxnSpPr>
        <p:spPr>
          <a:xfrm>
            <a:off x="945776" y="3266981"/>
            <a:ext cx="7492253" cy="0"/>
          </a:xfrm>
          <a:prstGeom prst="line">
            <a:avLst/>
          </a:prstGeom>
          <a:ln>
            <a:solidFill>
              <a:srgbClr val="408988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Inhaltsplatzhalter 13">
            <a:extLst>
              <a:ext uri="{FF2B5EF4-FFF2-40B4-BE49-F238E27FC236}">
                <a16:creationId xmlns:a16="http://schemas.microsoft.com/office/drawing/2014/main" id="{59419699-AB42-4FB0-8FA5-80EF7456409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2552700"/>
            <a:ext cx="6577013" cy="53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408988"/>
                </a:solidFill>
                <a:latin typeface="Encode Sans Condensed" panose="00000506000000000000" pitchFamily="2" charset="0"/>
              </a:defRPr>
            </a:lvl1pPr>
          </a:lstStyle>
          <a:p>
            <a:pPr lvl="0"/>
            <a:r>
              <a:rPr lang="de-DE" dirty="0"/>
              <a:t>KAPITELFOLIE TITEL</a:t>
            </a:r>
          </a:p>
        </p:txBody>
      </p:sp>
    </p:spTree>
    <p:extLst>
      <p:ext uri="{BB962C8B-B14F-4D97-AF65-F5344CB8AC3E}">
        <p14:creationId xmlns:p14="http://schemas.microsoft.com/office/powerpoint/2010/main" val="20057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chrift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320B1D70-59D2-4ED0-BAAB-F8B5116BC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49577B0-04FA-4D20-966C-6E9DC4D2BEE3}"/>
              </a:ext>
            </a:extLst>
          </p:cNvPr>
          <p:cNvSpPr/>
          <p:nvPr userDrawn="1"/>
        </p:nvSpPr>
        <p:spPr>
          <a:xfrm>
            <a:off x="11220281" y="6310806"/>
            <a:ext cx="456211" cy="456211"/>
          </a:xfrm>
          <a:prstGeom prst="ellipse">
            <a:avLst/>
          </a:prstGeom>
          <a:solidFill>
            <a:srgbClr val="DD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9324CFB-0E66-433C-8730-AEB7236E6DCD}"/>
              </a:ext>
            </a:extLst>
          </p:cNvPr>
          <p:cNvCxnSpPr>
            <a:cxnSpLocks/>
          </p:cNvCxnSpPr>
          <p:nvPr userDrawn="1"/>
        </p:nvCxnSpPr>
        <p:spPr>
          <a:xfrm>
            <a:off x="1060076" y="1264013"/>
            <a:ext cx="7492253" cy="0"/>
          </a:xfrm>
          <a:prstGeom prst="line">
            <a:avLst/>
          </a:prstGeom>
          <a:ln>
            <a:solidFill>
              <a:srgbClr val="408988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3FF0AB7D-8540-4915-884F-2BEA434C46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45776" y="609600"/>
            <a:ext cx="6577013" cy="51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408988"/>
                </a:solidFill>
                <a:latin typeface="Encode Sans Condensed" panose="00000506000000000000" pitchFamily="2" charset="0"/>
              </a:defRPr>
            </a:lvl1pPr>
          </a:lstStyle>
          <a:p>
            <a:pPr lvl="0"/>
            <a:r>
              <a:rPr lang="de-DE" dirty="0"/>
              <a:t>Textfolie Titel</a:t>
            </a:r>
          </a:p>
        </p:txBody>
      </p:sp>
    </p:spTree>
    <p:extLst>
      <p:ext uri="{BB962C8B-B14F-4D97-AF65-F5344CB8AC3E}">
        <p14:creationId xmlns:p14="http://schemas.microsoft.com/office/powerpoint/2010/main" val="345490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320B1D70-59D2-4ED0-BAAB-F8B5116BC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49577B0-04FA-4D20-966C-6E9DC4D2BEE3}"/>
              </a:ext>
            </a:extLst>
          </p:cNvPr>
          <p:cNvSpPr/>
          <p:nvPr userDrawn="1"/>
        </p:nvSpPr>
        <p:spPr>
          <a:xfrm>
            <a:off x="11220281" y="6310806"/>
            <a:ext cx="456211" cy="456211"/>
          </a:xfrm>
          <a:prstGeom prst="ellipse">
            <a:avLst/>
          </a:prstGeom>
          <a:solidFill>
            <a:srgbClr val="DD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D87F75-725C-4A4B-AB32-C027C9DC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282" y="6356350"/>
            <a:ext cx="456210" cy="365125"/>
          </a:xfrm>
        </p:spPr>
        <p:txBody>
          <a:bodyPr/>
          <a:lstStyle>
            <a:lvl1pPr algn="ctr">
              <a:defRPr>
                <a:latin typeface="Encode Sans Condensed" panose="00000506000000000000" pitchFamily="2" charset="0"/>
              </a:defRPr>
            </a:lvl1pPr>
          </a:lstStyle>
          <a:p>
            <a:fld id="{387C1B51-139F-4179-B1A3-94464737EBE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9324CFB-0E66-433C-8730-AEB7236E6DCD}"/>
              </a:ext>
            </a:extLst>
          </p:cNvPr>
          <p:cNvCxnSpPr>
            <a:cxnSpLocks/>
          </p:cNvCxnSpPr>
          <p:nvPr userDrawn="1"/>
        </p:nvCxnSpPr>
        <p:spPr>
          <a:xfrm>
            <a:off x="1060076" y="1264013"/>
            <a:ext cx="7492253" cy="0"/>
          </a:xfrm>
          <a:prstGeom prst="line">
            <a:avLst/>
          </a:prstGeom>
          <a:ln>
            <a:solidFill>
              <a:srgbClr val="408988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3FF0AB7D-8540-4915-884F-2BEA434C46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45776" y="609600"/>
            <a:ext cx="6577013" cy="51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408988"/>
                </a:solidFill>
                <a:latin typeface="Encode Sans Condensed" panose="00000506000000000000" pitchFamily="2" charset="0"/>
              </a:defRPr>
            </a:lvl1pPr>
          </a:lstStyle>
          <a:p>
            <a:pPr lvl="0"/>
            <a:r>
              <a:rPr lang="de-DE" dirty="0"/>
              <a:t>Textfolie Titel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D3BF5185-90BB-47E8-9AD0-FECA8A6B5B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776" y="1770303"/>
            <a:ext cx="7491413" cy="34373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8988"/>
              </a:buClr>
              <a:buSzTx/>
              <a:buFont typeface="+mj-lt"/>
              <a:buNone/>
              <a:tabLst/>
              <a:defRPr sz="2400">
                <a:latin typeface="Encode Sans Condensed" panose="00000506000000000000" pitchFamily="2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>
              <a:lnSpc>
                <a:spcPct val="100000"/>
              </a:lnSpc>
            </a:pPr>
            <a:r>
              <a:rPr lang="de-DE" baseline="30000" dirty="0"/>
              <a:t>»</a:t>
            </a:r>
            <a:r>
              <a:rPr lang="es-ES" baseline="30000" dirty="0" err="1">
                <a:latin typeface="Encode Sans Condensed" panose="00000506000000000000" pitchFamily="2" charset="0"/>
              </a:rPr>
              <a:t>Epra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is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eria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doluptas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explicil</a:t>
            </a:r>
            <a:r>
              <a:rPr lang="es-ES" baseline="30000" dirty="0">
                <a:latin typeface="Encode Sans Condensed" panose="00000506000000000000" pitchFamily="2" charset="0"/>
              </a:rPr>
              <a:t> esto </a:t>
            </a:r>
            <a:r>
              <a:rPr lang="es-ES" baseline="30000" dirty="0" err="1">
                <a:latin typeface="Encode Sans Condensed" panose="00000506000000000000" pitchFamily="2" charset="0"/>
              </a:rPr>
              <a:t>omni</a:t>
            </a:r>
            <a:r>
              <a:rPr lang="es-ES" baseline="30000" dirty="0">
                <a:latin typeface="Encode Sans Condensed" panose="00000506000000000000" pitchFamily="2" charset="0"/>
              </a:rPr>
              <a:t> re </a:t>
            </a:r>
            <a:r>
              <a:rPr lang="es-ES" baseline="30000" dirty="0" err="1">
                <a:latin typeface="Encode Sans Condensed" panose="00000506000000000000" pitchFamily="2" charset="0"/>
              </a:rPr>
              <a:t>seni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conet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fugia</a:t>
            </a:r>
            <a:r>
              <a:rPr lang="es-ES" baseline="30000" dirty="0">
                <a:latin typeface="Encode Sans Condensed" panose="00000506000000000000" pitchFamily="2" charset="0"/>
              </a:rPr>
              <a:t> dio </a:t>
            </a:r>
            <a:r>
              <a:rPr lang="es-ES" baseline="30000" dirty="0" err="1">
                <a:latin typeface="Encode Sans Condensed" panose="00000506000000000000" pitchFamily="2" charset="0"/>
              </a:rPr>
              <a:t>quuntio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quiae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volorernam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harioratior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archiliqui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simin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consed</a:t>
            </a:r>
            <a:r>
              <a:rPr lang="es-ES" baseline="30000" dirty="0">
                <a:latin typeface="Encode Sans Condensed" panose="00000506000000000000" pitchFamily="2" charset="0"/>
              </a:rPr>
              <a:t> que </a:t>
            </a:r>
            <a:r>
              <a:rPr lang="es-ES" baseline="30000" dirty="0" err="1">
                <a:latin typeface="Encode Sans Condensed" panose="00000506000000000000" pitchFamily="2" charset="0"/>
              </a:rPr>
              <a:t>dolupta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tatium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voluptatus</a:t>
            </a:r>
            <a:r>
              <a:rPr lang="es-ES" baseline="30000" dirty="0">
                <a:latin typeface="Encode Sans Condensed" panose="00000506000000000000" pitchFamily="2" charset="0"/>
              </a:rPr>
              <a:t>.</a:t>
            </a:r>
            <a:r>
              <a:rPr lang="de-DE" baseline="30000" dirty="0"/>
              <a:t>«</a:t>
            </a:r>
          </a:p>
          <a:p>
            <a:pPr>
              <a:lnSpc>
                <a:spcPct val="100000"/>
              </a:lnSpc>
            </a:pPr>
            <a:endParaRPr lang="de-DE" baseline="30000" dirty="0">
              <a:latin typeface="Encode Sans Condensed" panose="00000506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pt-BR" baseline="30000" dirty="0">
                <a:latin typeface="Encode Sans Condensed" panose="00000506000000000000" pitchFamily="2" charset="0"/>
              </a:rPr>
              <a:t>Pedita dis sime eos at in consequas audis accupti blabo</a:t>
            </a:r>
            <a:r>
              <a:rPr lang="es-ES" baseline="30000" dirty="0">
                <a:latin typeface="Encode Sans Condensed" panose="00000506000000000000" pitchFamily="2" charset="0"/>
              </a:rPr>
              <a:t> esto </a:t>
            </a:r>
            <a:r>
              <a:rPr lang="es-ES" baseline="30000" dirty="0" err="1">
                <a:latin typeface="Encode Sans Condensed" panose="00000506000000000000" pitchFamily="2" charset="0"/>
              </a:rPr>
              <a:t>omni</a:t>
            </a:r>
            <a:r>
              <a:rPr lang="es-ES" baseline="30000" dirty="0">
                <a:latin typeface="Encode Sans Condensed" panose="00000506000000000000" pitchFamily="2" charset="0"/>
              </a:rPr>
              <a:t> re </a:t>
            </a:r>
            <a:r>
              <a:rPr lang="es-ES" baseline="30000" dirty="0" err="1">
                <a:latin typeface="Encode Sans Condensed" panose="00000506000000000000" pitchFamily="2" charset="0"/>
              </a:rPr>
              <a:t>seni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conet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fugia</a:t>
            </a:r>
            <a:r>
              <a:rPr lang="es-ES" baseline="30000" dirty="0">
                <a:latin typeface="Encode Sans Condensed" panose="00000506000000000000" pitchFamily="2" charset="0"/>
              </a:rPr>
              <a:t> dio </a:t>
            </a:r>
            <a:r>
              <a:rPr lang="es-ES" baseline="30000" dirty="0" err="1">
                <a:latin typeface="Encode Sans Condensed" panose="00000506000000000000" pitchFamily="2" charset="0"/>
              </a:rPr>
              <a:t>quuntio</a:t>
            </a:r>
            <a:r>
              <a:rPr lang="es-ES" baseline="30000" dirty="0">
                <a:latin typeface="Encode Sans Condensed" panose="00000506000000000000" pitchFamily="2" charset="0"/>
              </a:rPr>
              <a:t> esto </a:t>
            </a:r>
            <a:r>
              <a:rPr lang="es-ES" baseline="30000" dirty="0" err="1">
                <a:latin typeface="Encode Sans Condensed" panose="00000506000000000000" pitchFamily="2" charset="0"/>
              </a:rPr>
              <a:t>omni</a:t>
            </a:r>
            <a:r>
              <a:rPr lang="es-ES" baseline="30000" dirty="0">
                <a:latin typeface="Encode Sans Condensed" panose="00000506000000000000" pitchFamily="2" charset="0"/>
              </a:rPr>
              <a:t> re </a:t>
            </a:r>
            <a:r>
              <a:rPr lang="es-ES" baseline="30000" dirty="0" err="1">
                <a:latin typeface="Encode Sans Condensed" panose="00000506000000000000" pitchFamily="2" charset="0"/>
              </a:rPr>
              <a:t>seni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conet</a:t>
            </a:r>
            <a:r>
              <a:rPr lang="es-ES" baseline="30000" dirty="0">
                <a:latin typeface="Encode Sans Condensed" panose="00000506000000000000" pitchFamily="2" charset="0"/>
              </a:rPr>
              <a:t> </a:t>
            </a:r>
            <a:r>
              <a:rPr lang="es-ES" baseline="30000" dirty="0" err="1">
                <a:latin typeface="Encode Sans Condensed" panose="00000506000000000000" pitchFamily="2" charset="0"/>
              </a:rPr>
              <a:t>fugia</a:t>
            </a:r>
            <a:r>
              <a:rPr lang="es-ES" baseline="30000" dirty="0">
                <a:latin typeface="Encode Sans Condensed" panose="00000506000000000000" pitchFamily="2" charset="0"/>
              </a:rPr>
              <a:t> dio </a:t>
            </a:r>
            <a:r>
              <a:rPr lang="es-ES" baseline="30000" dirty="0" err="1">
                <a:latin typeface="Encode Sans Condensed" panose="00000506000000000000" pitchFamily="2" charset="0"/>
              </a:rPr>
              <a:t>quuntio</a:t>
            </a:r>
            <a:r>
              <a:rPr lang="pt-BR" baseline="30000" dirty="0">
                <a:latin typeface="Encode Sans Condensed" panose="00000506000000000000" pitchFamily="2" charset="0"/>
              </a:rPr>
              <a:t>. Am autas et od molorrum quae. </a:t>
            </a:r>
            <a:endParaRPr lang="es-ES" baseline="30000" dirty="0">
              <a:latin typeface="Encode Sans Condensed" panose="00000506000000000000" pitchFamily="2" charset="0"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11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1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C49577B0-04FA-4D20-966C-6E9DC4D2BEE3}"/>
              </a:ext>
            </a:extLst>
          </p:cNvPr>
          <p:cNvSpPr/>
          <p:nvPr userDrawn="1"/>
        </p:nvSpPr>
        <p:spPr>
          <a:xfrm>
            <a:off x="11220281" y="6310806"/>
            <a:ext cx="456211" cy="456211"/>
          </a:xfrm>
          <a:prstGeom prst="ellipse">
            <a:avLst/>
          </a:prstGeom>
          <a:solidFill>
            <a:srgbClr val="DD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D87F75-725C-4A4B-AB32-C027C9DC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282" y="6356350"/>
            <a:ext cx="456210" cy="365125"/>
          </a:xfrm>
        </p:spPr>
        <p:txBody>
          <a:bodyPr/>
          <a:lstStyle>
            <a:lvl1pPr algn="ctr">
              <a:defRPr>
                <a:latin typeface="Encode Sans Condensed" panose="00000506000000000000" pitchFamily="2" charset="0"/>
              </a:defRPr>
            </a:lvl1pPr>
          </a:lstStyle>
          <a:p>
            <a:fld id="{387C1B51-139F-4179-B1A3-94464737EBE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9324CFB-0E66-433C-8730-AEB7236E6DCD}"/>
              </a:ext>
            </a:extLst>
          </p:cNvPr>
          <p:cNvCxnSpPr>
            <a:cxnSpLocks/>
          </p:cNvCxnSpPr>
          <p:nvPr userDrawn="1"/>
        </p:nvCxnSpPr>
        <p:spPr>
          <a:xfrm>
            <a:off x="1060076" y="1264013"/>
            <a:ext cx="7492253" cy="0"/>
          </a:xfrm>
          <a:prstGeom prst="line">
            <a:avLst/>
          </a:prstGeom>
          <a:ln>
            <a:solidFill>
              <a:srgbClr val="408988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3FF0AB7D-8540-4915-884F-2BEA434C46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45776" y="609600"/>
            <a:ext cx="6577013" cy="51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408988"/>
                </a:solidFill>
                <a:latin typeface="Encode Sans Condensed" panose="00000506000000000000" pitchFamily="2" charset="0"/>
              </a:defRPr>
            </a:lvl1pPr>
          </a:lstStyle>
          <a:p>
            <a:pPr lvl="0"/>
            <a:r>
              <a:rPr lang="de-DE" dirty="0"/>
              <a:t>Textfolie 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099178-32AD-4D3C-85BC-52039B734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776" y="1770303"/>
            <a:ext cx="7491413" cy="391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Encode Sans Condensed" panose="00000506000000000000" pitchFamily="2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de-DE" dirty="0"/>
              <a:t>UNTERÜBERSCHRIFT AUFZÄHLUNG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F38D18B-0891-4FD9-A14F-06D90E5E37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776" y="2342353"/>
            <a:ext cx="7491413" cy="3437307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8988"/>
              </a:buClr>
              <a:buSzTx/>
              <a:buFont typeface="+mj-lt"/>
              <a:buAutoNum type="arabicPeriod"/>
              <a:tabLst/>
              <a:defRPr sz="2400">
                <a:latin typeface="Encode Sans Condensed" panose="00000506000000000000" pitchFamily="2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41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2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320B1D70-59D2-4ED0-BAAB-F8B5116BC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0"/>
            <a:ext cx="12192000" cy="685800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49577B0-04FA-4D20-966C-6E9DC4D2BEE3}"/>
              </a:ext>
            </a:extLst>
          </p:cNvPr>
          <p:cNvSpPr/>
          <p:nvPr userDrawn="1"/>
        </p:nvSpPr>
        <p:spPr>
          <a:xfrm>
            <a:off x="11220281" y="6310806"/>
            <a:ext cx="456211" cy="456211"/>
          </a:xfrm>
          <a:prstGeom prst="ellipse">
            <a:avLst/>
          </a:prstGeom>
          <a:solidFill>
            <a:srgbClr val="DD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D87F75-725C-4A4B-AB32-C027C9DC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282" y="6356350"/>
            <a:ext cx="456210" cy="365125"/>
          </a:xfrm>
        </p:spPr>
        <p:txBody>
          <a:bodyPr/>
          <a:lstStyle>
            <a:lvl1pPr algn="ctr">
              <a:defRPr>
                <a:latin typeface="Encode Sans Condensed" panose="00000506000000000000" pitchFamily="2" charset="0"/>
              </a:defRPr>
            </a:lvl1pPr>
          </a:lstStyle>
          <a:p>
            <a:fld id="{387C1B51-139F-4179-B1A3-94464737EBE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9324CFB-0E66-433C-8730-AEB7236E6DCD}"/>
              </a:ext>
            </a:extLst>
          </p:cNvPr>
          <p:cNvCxnSpPr>
            <a:cxnSpLocks/>
          </p:cNvCxnSpPr>
          <p:nvPr userDrawn="1"/>
        </p:nvCxnSpPr>
        <p:spPr>
          <a:xfrm>
            <a:off x="1060076" y="1264013"/>
            <a:ext cx="7492253" cy="0"/>
          </a:xfrm>
          <a:prstGeom prst="line">
            <a:avLst/>
          </a:prstGeom>
          <a:ln>
            <a:solidFill>
              <a:srgbClr val="408988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3FF0AB7D-8540-4915-884F-2BEA434C46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45776" y="609600"/>
            <a:ext cx="6577013" cy="51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408988"/>
                </a:solidFill>
                <a:latin typeface="Encode Sans Condensed" panose="00000506000000000000" pitchFamily="2" charset="0"/>
              </a:defRPr>
            </a:lvl1pPr>
          </a:lstStyle>
          <a:p>
            <a:pPr lvl="0"/>
            <a:r>
              <a:rPr lang="de-DE" dirty="0"/>
              <a:t>Textfolie 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099178-32AD-4D3C-85BC-52039B734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776" y="1770303"/>
            <a:ext cx="7491413" cy="391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Encode Sans Condensed" panose="00000506000000000000" pitchFamily="2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de-DE" dirty="0"/>
              <a:t>UNTERÜBERSCHRIFT AUFZÄHLUNG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F38D18B-0891-4FD9-A14F-06D90E5E37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776" y="2342353"/>
            <a:ext cx="7491413" cy="343730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8988"/>
              </a:buClr>
              <a:buSzTx/>
              <a:buFont typeface="Arial" panose="020B0604020202020204" pitchFamily="34" charset="0"/>
              <a:buChar char="•"/>
              <a:tabLst/>
              <a:defRPr sz="2400">
                <a:latin typeface="Encode Sans Condensed" panose="00000506000000000000" pitchFamily="2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898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898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898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898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</a:t>
            </a:r>
          </a:p>
        </p:txBody>
      </p:sp>
    </p:spTree>
    <p:extLst>
      <p:ext uri="{BB962C8B-B14F-4D97-AF65-F5344CB8AC3E}">
        <p14:creationId xmlns:p14="http://schemas.microsoft.com/office/powerpoint/2010/main" val="279804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-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320B1D70-59D2-4ED0-BAAB-F8B5116BC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49577B0-04FA-4D20-966C-6E9DC4D2BEE3}"/>
              </a:ext>
            </a:extLst>
          </p:cNvPr>
          <p:cNvSpPr/>
          <p:nvPr userDrawn="1"/>
        </p:nvSpPr>
        <p:spPr>
          <a:xfrm>
            <a:off x="11220281" y="6310806"/>
            <a:ext cx="456211" cy="456211"/>
          </a:xfrm>
          <a:prstGeom prst="ellipse">
            <a:avLst/>
          </a:prstGeom>
          <a:solidFill>
            <a:srgbClr val="DD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D87F75-725C-4A4B-AB32-C027C9DC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282" y="6356350"/>
            <a:ext cx="456210" cy="365125"/>
          </a:xfrm>
        </p:spPr>
        <p:txBody>
          <a:bodyPr/>
          <a:lstStyle>
            <a:lvl1pPr algn="ctr">
              <a:defRPr>
                <a:latin typeface="Encode Sans Condensed" panose="00000506000000000000" pitchFamily="2" charset="0"/>
              </a:defRPr>
            </a:lvl1pPr>
          </a:lstStyle>
          <a:p>
            <a:fld id="{387C1B51-139F-4179-B1A3-94464737EBE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194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320B1D70-59D2-4ED0-BAAB-F8B5116BC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49577B0-04FA-4D20-966C-6E9DC4D2BEE3}"/>
              </a:ext>
            </a:extLst>
          </p:cNvPr>
          <p:cNvSpPr/>
          <p:nvPr userDrawn="1"/>
        </p:nvSpPr>
        <p:spPr>
          <a:xfrm>
            <a:off x="11220281" y="6310806"/>
            <a:ext cx="456211" cy="456211"/>
          </a:xfrm>
          <a:prstGeom prst="ellipse">
            <a:avLst/>
          </a:prstGeom>
          <a:solidFill>
            <a:srgbClr val="DD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D87F75-725C-4A4B-AB32-C027C9DC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282" y="6356350"/>
            <a:ext cx="456210" cy="365125"/>
          </a:xfrm>
        </p:spPr>
        <p:txBody>
          <a:bodyPr/>
          <a:lstStyle>
            <a:lvl1pPr algn="ctr">
              <a:defRPr>
                <a:latin typeface="Encode Sans Condensed" panose="00000506000000000000" pitchFamily="2" charset="0"/>
              </a:defRPr>
            </a:lvl1pPr>
          </a:lstStyle>
          <a:p>
            <a:fld id="{387C1B51-139F-4179-B1A3-94464737EBE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1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E2CA4667-6DB2-4661-85E8-8AC44467F59F}"/>
              </a:ext>
            </a:extLst>
          </p:cNvPr>
          <p:cNvSpPr/>
          <p:nvPr userDrawn="1"/>
        </p:nvSpPr>
        <p:spPr>
          <a:xfrm>
            <a:off x="11220281" y="6310806"/>
            <a:ext cx="456211" cy="456211"/>
          </a:xfrm>
          <a:prstGeom prst="ellipse">
            <a:avLst/>
          </a:prstGeom>
          <a:solidFill>
            <a:srgbClr val="DD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6">
            <a:extLst>
              <a:ext uri="{FF2B5EF4-FFF2-40B4-BE49-F238E27FC236}">
                <a16:creationId xmlns:a16="http://schemas.microsoft.com/office/drawing/2014/main" id="{A25C654B-101E-4411-B977-51081DE6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282" y="6356350"/>
            <a:ext cx="456210" cy="365125"/>
          </a:xfrm>
        </p:spPr>
        <p:txBody>
          <a:bodyPr/>
          <a:lstStyle>
            <a:lvl1pPr algn="ctr">
              <a:defRPr>
                <a:latin typeface="Encode Sans Condensed" panose="00000506000000000000" pitchFamily="2" charset="0"/>
              </a:defRPr>
            </a:lvl1pPr>
          </a:lstStyle>
          <a:p>
            <a:fld id="{387C1B51-139F-4179-B1A3-94464737EBE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127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9BAF76-14B8-440B-B3D8-3FEA9E2B4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EDE8-88E9-49CF-86B3-AC8B87C78A76}" type="datetime1">
              <a:rPr lang="de-DE" smtClean="0"/>
              <a:t>25.02.2020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30E94D-8494-4A65-B555-9684C428A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DFEB73-5CC3-4B79-A054-F6F347037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C1B51-139F-4179-B1A3-94464737E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36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9" r:id="rId3"/>
    <p:sldLayoutId id="2147483651" r:id="rId4"/>
    <p:sldLayoutId id="2147483657" r:id="rId5"/>
    <p:sldLayoutId id="2147483658" r:id="rId6"/>
    <p:sldLayoutId id="2147483656" r:id="rId7"/>
    <p:sldLayoutId id="2147483649" r:id="rId8"/>
    <p:sldLayoutId id="2147483650" r:id="rId9"/>
    <p:sldLayoutId id="2147483654" r:id="rId10"/>
    <p:sldLayoutId id="21474836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lserv.uni-jena.de/mailman/admin/rdm-thueringen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esearchdata.uni-jena.de/Forschung+und+Entwicklung/NFDI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lpk.de/fileadmin/Downloads/Allgemeines/20171215_Digitalisierungsstrategie_Thuer_Hochschulen_signed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orschungsdaten.info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ECA53E22-0F61-4385-9071-492A43E44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6E01F73-3BD3-4589-9EC3-1DF0A69E30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B1B6D94-86DA-45AD-9D2B-E02D8D9E7E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3E590F3-29A7-4E63-B9F9-46B036BCA7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6" b="22676"/>
          <a:stretch/>
        </p:blipFill>
        <p:spPr>
          <a:xfrm>
            <a:off x="682892" y="0"/>
            <a:ext cx="10826217" cy="427185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B2FD45-02CF-4CD4-8671-5FC418496318}"/>
              </a:ext>
            </a:extLst>
          </p:cNvPr>
          <p:cNvSpPr txBox="1"/>
          <p:nvPr/>
        </p:nvSpPr>
        <p:spPr>
          <a:xfrm>
            <a:off x="-1011102" y="3987708"/>
            <a:ext cx="14301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Encode Sans Condensed" panose="00000506000000000000" pitchFamily="2" charset="0"/>
              </a:rPr>
              <a:t>Vorstellung des Thüringer Kompetenznetzwerkes für Forschungsdatenmanagement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F0D0569-FAE9-4E45-A780-9255BE35BF98}"/>
              </a:ext>
            </a:extLst>
          </p:cNvPr>
          <p:cNvCxnSpPr/>
          <p:nvPr/>
        </p:nvCxnSpPr>
        <p:spPr>
          <a:xfrm>
            <a:off x="2179506" y="5424742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B40F5C28-419E-43CB-A8CE-87C953E9F8F4}"/>
              </a:ext>
            </a:extLst>
          </p:cNvPr>
          <p:cNvSpPr txBox="1"/>
          <p:nvPr/>
        </p:nvSpPr>
        <p:spPr>
          <a:xfrm>
            <a:off x="2977701" y="5575662"/>
            <a:ext cx="6323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Encode Sans Condensed" panose="00000506000000000000" pitchFamily="2" charset="0"/>
              </a:rPr>
              <a:t>Roman Gerlach </a:t>
            </a:r>
          </a:p>
          <a:p>
            <a:pPr algn="ctr"/>
            <a:r>
              <a:rPr lang="de-DE" sz="2800" dirty="0">
                <a:solidFill>
                  <a:schemeClr val="bg1"/>
                </a:solidFill>
                <a:latin typeface="Encode Sans Condensed" panose="00000506000000000000" pitchFamily="2" charset="0"/>
              </a:rPr>
              <a:t>Friedrich-Schiller-Universität Jena</a:t>
            </a:r>
          </a:p>
        </p:txBody>
      </p:sp>
    </p:spTree>
    <p:extLst>
      <p:ext uri="{BB962C8B-B14F-4D97-AF65-F5344CB8AC3E}">
        <p14:creationId xmlns:p14="http://schemas.microsoft.com/office/powerpoint/2010/main" val="399781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1CC-0E10-47D1-9F36-BA598FF5079C}" type="slidenum">
              <a:rPr lang="de-DE" smtClean="0"/>
              <a:t>10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45776" y="609600"/>
            <a:ext cx="8414534" cy="517884"/>
          </a:xfrm>
        </p:spPr>
        <p:txBody>
          <a:bodyPr/>
          <a:lstStyle/>
          <a:p>
            <a:r>
              <a:rPr lang="de-DE" dirty="0">
                <a:solidFill>
                  <a:schemeClr val="bg2"/>
                </a:solidFill>
              </a:rPr>
              <a:t>Schulung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945776" y="1770303"/>
            <a:ext cx="6212107" cy="38635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Workshops für Promovierende </a:t>
            </a:r>
            <a:r>
              <a:rPr lang="de-DE" dirty="0"/>
              <a:t>(TU Ilmenau, EAH Jena, FH Erfurt, Uni Erfurt, FSU Jena)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Coffee Lectures </a:t>
            </a:r>
            <a:r>
              <a:rPr lang="de-DE" dirty="0"/>
              <a:t>(TU Ilmenau, Uni Erfurt)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Workshops</a:t>
            </a:r>
            <a:r>
              <a:rPr lang="de-DE" dirty="0"/>
              <a:t> in Kooperation mit </a:t>
            </a:r>
            <a:r>
              <a:rPr lang="de-DE" b="1" dirty="0"/>
              <a:t>Großprojekten</a:t>
            </a:r>
            <a:r>
              <a:rPr lang="de-DE" dirty="0"/>
              <a:t> (FSU Jena)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Webinar:</a:t>
            </a:r>
            <a:r>
              <a:rPr lang="de-DE" dirty="0"/>
              <a:t> "Keine Chance dem Datenverlust - Forschungsdaten nachhaltig sichern"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651" y="1888290"/>
            <a:ext cx="3987667" cy="282475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7662405" y="4713041"/>
            <a:ext cx="4082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408988"/>
                </a:solidFill>
              </a:rPr>
              <a:t>https://doi.org/10.5281/zenodo.3600967</a:t>
            </a:r>
          </a:p>
        </p:txBody>
      </p:sp>
    </p:spTree>
    <p:extLst>
      <p:ext uri="{BB962C8B-B14F-4D97-AF65-F5344CB8AC3E}">
        <p14:creationId xmlns:p14="http://schemas.microsoft.com/office/powerpoint/2010/main" val="2210955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1B51-139F-4179-B1A3-94464737EBE9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Materialien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945777" y="1750638"/>
            <a:ext cx="8336768" cy="41290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Handreichungen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FDM in Drittmittelprojekten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Virtuelle Forschungsumgebungen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Best Practices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Interner Review von Metadaten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Elektronische Laborbücher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Versionierung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Flyer</a:t>
            </a:r>
            <a:r>
              <a:rPr lang="de-DE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Nachnutzung von </a:t>
            </a:r>
            <a:r>
              <a:rPr lang="de-DE" dirty="0" err="1"/>
              <a:t>Awarenessmaterial</a:t>
            </a:r>
            <a:endParaRPr lang="de-DE" dirty="0"/>
          </a:p>
          <a:p>
            <a:pPr lvl="4"/>
            <a:r>
              <a:rPr lang="de-DE" dirty="0"/>
              <a:t>      Danke an:</a:t>
            </a:r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116" y="1577103"/>
            <a:ext cx="853686" cy="1233761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523" y="1747720"/>
            <a:ext cx="853686" cy="1236576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175" y="1925945"/>
            <a:ext cx="853686" cy="1234423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A5E72A7-5F3E-4C82-A16B-8C81FA29F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25"/>
          <a:stretch/>
        </p:blipFill>
        <p:spPr>
          <a:xfrm>
            <a:off x="8206540" y="3469108"/>
            <a:ext cx="897338" cy="1224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972B63B-E0B2-43C0-BA06-3F5CC5CEBB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75"/>
          <a:stretch/>
        </p:blipFill>
        <p:spPr>
          <a:xfrm>
            <a:off x="7725023" y="3644711"/>
            <a:ext cx="895940" cy="1224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6E757D4-168C-4B27-B68B-84899E215C7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931"/>
          <a:stretch/>
        </p:blipFill>
        <p:spPr>
          <a:xfrm>
            <a:off x="7202239" y="3810493"/>
            <a:ext cx="900423" cy="1236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41880A1C-2ACA-40D8-9C2B-F0F2C69A5790}"/>
              </a:ext>
            </a:extLst>
          </p:cNvPr>
          <p:cNvSpPr txBox="1">
            <a:spLocks/>
          </p:cNvSpPr>
          <p:nvPr/>
        </p:nvSpPr>
        <p:spPr>
          <a:xfrm>
            <a:off x="11220282" y="6356350"/>
            <a:ext cx="456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Encode Sans Condensed" panose="00000506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7C1B51-139F-4179-B1A3-94464737EBE9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00C8B35-3D85-4584-8C2A-07444B2AFFE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34" y="6210423"/>
            <a:ext cx="1536237" cy="449558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EE2DCC0-B991-44A9-983B-E692C6E57A26}"/>
              </a:ext>
            </a:extLst>
          </p:cNvPr>
          <p:cNvGrpSpPr/>
          <p:nvPr/>
        </p:nvGrpSpPr>
        <p:grpSpPr>
          <a:xfrm>
            <a:off x="7266577" y="5348632"/>
            <a:ext cx="1706365" cy="1375298"/>
            <a:chOff x="9002568" y="4813845"/>
            <a:chExt cx="1706365" cy="13752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65BA4097-12DE-4F42-9BBE-C69DF1969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55817" y="4815170"/>
              <a:ext cx="551567" cy="1169035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8A30429-2E8C-4923-B446-8E2377610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02568" y="5021456"/>
              <a:ext cx="548827" cy="1167687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D73BB22C-E894-4D76-96FD-2E65A5652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03702" y="4813845"/>
              <a:ext cx="550810" cy="1169035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F1B2BC21-3631-4E9D-8268-5E7299408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51767" y="5018783"/>
              <a:ext cx="557561" cy="11690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2FAB98B3-4186-42BF-9F38-6CD3C6BF6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155255" y="4813845"/>
              <a:ext cx="553678" cy="1169035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4E1BECAA-7417-44C4-A4C6-2ACD09F4A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109328" y="5018783"/>
              <a:ext cx="552999" cy="1169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4793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1CC-0E10-47D1-9F36-BA598FF5079C}" type="slidenum">
              <a:rPr lang="de-DE" smtClean="0"/>
              <a:t>12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45776" y="609600"/>
            <a:ext cx="8414534" cy="517884"/>
          </a:xfrm>
        </p:spPr>
        <p:txBody>
          <a:bodyPr/>
          <a:lstStyle/>
          <a:p>
            <a:r>
              <a:rPr lang="de-DE" dirty="0">
                <a:solidFill>
                  <a:schemeClr val="bg2"/>
                </a:solidFill>
              </a:rPr>
              <a:t>Vernetzung/Koordination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945776" y="1770303"/>
            <a:ext cx="8208056" cy="43650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Vernetzung mit den </a:t>
            </a:r>
            <a:r>
              <a:rPr lang="de-DE" sz="2000" b="1" dirty="0">
                <a:sym typeface="Wingdings" panose="05000000000000000000" pitchFamily="2" charset="2"/>
              </a:rPr>
              <a:t>6 weiteren thür. Hochschulen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HAW-Mailingliste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Unterstützung bei der Erarbeitung von </a:t>
            </a:r>
            <a:r>
              <a:rPr lang="de-DE" sz="2000" b="1" dirty="0">
                <a:sym typeface="Wingdings" panose="05000000000000000000" pitchFamily="2" charset="2"/>
              </a:rPr>
              <a:t>Leitlinien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Infoveranstaltungen vor 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Vernetzung mit den </a:t>
            </a:r>
            <a:r>
              <a:rPr lang="de-DE" sz="2000" b="1" dirty="0">
                <a:sym typeface="Wingdings" panose="05000000000000000000" pitchFamily="2" charset="2"/>
              </a:rPr>
              <a:t>NFDI</a:t>
            </a:r>
            <a:r>
              <a:rPr lang="de-DE" sz="2000" dirty="0">
                <a:sym typeface="Wingdings" panose="05000000000000000000" pitchFamily="2" charset="2"/>
              </a:rPr>
              <a:t> Konsortien in Thüringen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NFDI Webseite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Mailingliste: </a:t>
            </a:r>
            <a:r>
              <a:rPr lang="de-DE" sz="1600" dirty="0">
                <a:sym typeface="Wingdings" panose="05000000000000000000" pitchFamily="2" charset="2"/>
                <a:hlinkClick r:id="rId2"/>
              </a:rPr>
              <a:t>https://lserv.uni-jena.de/mailman/admin/rdm-thueringen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Vernetzung mit der </a:t>
            </a:r>
            <a:r>
              <a:rPr lang="de-DE" sz="2000" b="1" dirty="0" err="1"/>
              <a:t>ThULB</a:t>
            </a:r>
            <a:r>
              <a:rPr lang="de-DE" sz="2000" dirty="0"/>
              <a:t> und dem </a:t>
            </a:r>
            <a:r>
              <a:rPr lang="de-DE" sz="2000" b="1" dirty="0"/>
              <a:t>IT-DLZ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Ausbau der </a:t>
            </a:r>
            <a:r>
              <a:rPr lang="de-DE" sz="2000" b="1" dirty="0"/>
              <a:t>Digitalen Bibliothek Thüringen </a:t>
            </a:r>
            <a:r>
              <a:rPr lang="de-DE" sz="2000" dirty="0"/>
              <a:t>für Forschungsdaten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Abstimmung beim Thema </a:t>
            </a:r>
            <a:r>
              <a:rPr lang="de-DE" sz="2000" b="1" dirty="0"/>
              <a:t>Langzeitarchivierung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Abstimmung bei der </a:t>
            </a:r>
            <a:r>
              <a:rPr lang="de-DE" sz="2000" b="1" dirty="0"/>
              <a:t>Softwarebeschaffung (z.B. </a:t>
            </a:r>
            <a:r>
              <a:rPr lang="de-DE" sz="2000" b="1" dirty="0" err="1"/>
              <a:t>gitLab</a:t>
            </a:r>
            <a:r>
              <a:rPr lang="de-DE" sz="2000" b="1" dirty="0"/>
              <a:t>, ELN)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859" y="1780791"/>
            <a:ext cx="3727782" cy="2870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7919214" y="4663091"/>
            <a:ext cx="52265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hlinkClick r:id="rId4"/>
              </a:rPr>
              <a:t>https://www.researchdata.uni-jena.de/Forschung+und+Entwicklung/NFDI.html</a:t>
            </a:r>
            <a:r>
              <a:rPr lang="de-DE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2980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1B51-139F-4179-B1A3-94464737EBE9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Lokale Einbindung und Unterstützung durch die jeweilige Hochschulleitung ist zwingend erforderlich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Neu geschaffene Stellen haben sich positiv auf die Kooperation und Arbeitsweise ausgewirkt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Einstellung der neuen </a:t>
            </a:r>
            <a:r>
              <a:rPr lang="de-DE" dirty="0" err="1"/>
              <a:t>MitarbeiterInnen</a:t>
            </a:r>
            <a:r>
              <a:rPr lang="de-DE" dirty="0"/>
              <a:t> entsprechend den lokalen Fachbereichen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Teilnahme aller </a:t>
            </a:r>
            <a:r>
              <a:rPr lang="de-DE" dirty="0" err="1"/>
              <a:t>MitarbeiterInnen</a:t>
            </a:r>
            <a:r>
              <a:rPr lang="de-DE" dirty="0"/>
              <a:t> an FDM Community Veranstaltungen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alt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477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1B51-139F-4179-B1A3-94464737EBE9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45776" y="609600"/>
            <a:ext cx="7347619" cy="517884"/>
          </a:xfrm>
        </p:spPr>
        <p:txBody>
          <a:bodyPr/>
          <a:lstStyle/>
          <a:p>
            <a:r>
              <a:rPr lang="de-DE" dirty="0"/>
              <a:t>Herausforderungen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altLang="de-DE" dirty="0"/>
              <a:t>Größte Herausforderungen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/>
              <a:t>Bekanntheit des TKFDM und FDM allgemein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 smtClean="0"/>
              <a:t>Personalgewinnung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 smtClean="0"/>
              <a:t>Knappe Ressourcen bei den Infrastruktureinrichtungen der Universitäten (Rechenzentren/Bibliotheken)</a:t>
            </a:r>
            <a:endParaRPr lang="de-DE" alt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/>
              <a:t>Sehr knappe Ressourcen bei den HAWs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035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1B51-139F-4179-B1A3-94464737EBE9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Nachhaltigkeit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/>
              <a:t>Fortschreibung der Digitalisierungsstrategie 2021-2023 (Beteiligung TKFDM)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/>
              <a:t>Einzelne Stellen sind bereits entfristet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/>
              <a:t>FDM muss Teil der Grundfinanzierung der Hochschulen werden, aber das Land stock die Mittel nicht auf und die Hochschulen sind </a:t>
            </a:r>
            <a:r>
              <a:rPr lang="de-DE" altLang="de-DE" dirty="0" smtClean="0"/>
              <a:t>(zum Teil) nicht </a:t>
            </a:r>
            <a:r>
              <a:rPr lang="de-DE" altLang="de-DE" dirty="0"/>
              <a:t>bereit es aus bestehenden Mittel zu finanzieren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alt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4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1B51-139F-4179-B1A3-94464737EBE9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45776" y="609600"/>
            <a:ext cx="7854095" cy="517884"/>
          </a:xfrm>
        </p:spPr>
        <p:txBody>
          <a:bodyPr/>
          <a:lstStyle/>
          <a:p>
            <a:r>
              <a:rPr lang="de-DE" dirty="0"/>
              <a:t>Warum braucht es Bundesland-Initiativen? 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DE" dirty="0"/>
              <a:t>Ohne die Finanzierung des Netzwerks hätte es die Stellen an den Hochschulen nicht gegeben</a:t>
            </a:r>
          </a:p>
          <a:p>
            <a:pPr marL="342900" indent="-342900">
              <a:buFontTx/>
              <a:buChar char="-"/>
            </a:pPr>
            <a:r>
              <a:rPr lang="de-DE" dirty="0"/>
              <a:t>Mehr FDM-Experten, mehr fachliche Breite; eine Hochschule kann (unter den aktuellen Bedingungen) nicht alle Fachdisziplinen abdecken</a:t>
            </a:r>
          </a:p>
          <a:p>
            <a:pPr marL="342900" indent="-342900">
              <a:buFontTx/>
              <a:buChar char="-"/>
            </a:pPr>
            <a:r>
              <a:rPr lang="de-DE" dirty="0"/>
              <a:t>Ansprechpartner für die Landesministerien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549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005B5B0-8AFA-4C2E-BBF2-720B8ECFB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E653D6-731A-43EF-8856-A069033E6B6E}"/>
              </a:ext>
            </a:extLst>
          </p:cNvPr>
          <p:cNvSpPr txBox="1">
            <a:spLocks/>
          </p:cNvSpPr>
          <p:nvPr/>
        </p:nvSpPr>
        <p:spPr>
          <a:xfrm>
            <a:off x="810705" y="4677082"/>
            <a:ext cx="10515600" cy="1603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chemeClr val="bg1"/>
                </a:solidFill>
                <a:latin typeface="Encode Sans Condensed" panose="00000506000000000000" pitchFamily="2" charset="0"/>
              </a:rPr>
              <a:t>Vielen Dank für Ihre Aufmerksamkeit.</a:t>
            </a:r>
          </a:p>
          <a:p>
            <a:pPr algn="ctr"/>
            <a:endParaRPr lang="de-DE" sz="3600" dirty="0">
              <a:solidFill>
                <a:schemeClr val="bg1"/>
              </a:solidFill>
              <a:latin typeface="Encode Sans Condensed" panose="00000506000000000000" pitchFamily="2" charset="0"/>
            </a:endParaRPr>
          </a:p>
          <a:p>
            <a:pPr algn="ctr"/>
            <a:r>
              <a:rPr lang="de-DE" sz="2800" dirty="0">
                <a:solidFill>
                  <a:srgbClr val="DDEFEF"/>
                </a:solidFill>
                <a:latin typeface="Encode Sans Condensed" panose="00000506000000000000" pitchFamily="2" charset="0"/>
              </a:rPr>
              <a:t>https://forschungsdaten-thueringen.de</a:t>
            </a:r>
          </a:p>
          <a:p>
            <a:pPr algn="ctr"/>
            <a:endParaRPr lang="de-DE" sz="3600" dirty="0">
              <a:solidFill>
                <a:schemeClr val="bg1"/>
              </a:solidFill>
              <a:latin typeface="Encode Sans Condensed" panose="00000506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E590F3-29A7-4E63-B9F9-46B036BCA7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6" b="22676"/>
          <a:stretch/>
        </p:blipFill>
        <p:spPr>
          <a:xfrm>
            <a:off x="684895" y="141783"/>
            <a:ext cx="10826217" cy="42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7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1B51-139F-4179-B1A3-94464737EBE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Strategie zur Digitalisierung (12/2017)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rgbClr val="408988"/>
                </a:solidFill>
              </a:rPr>
              <a:t>Handlungsfelder:</a:t>
            </a:r>
          </a:p>
          <a:p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sz="2500" dirty="0"/>
              <a:t>Digitale Hochschullehre</a:t>
            </a:r>
          </a:p>
          <a:p>
            <a:r>
              <a:rPr lang="de-DE" sz="2500" dirty="0">
                <a:solidFill>
                  <a:srgbClr val="408988"/>
                </a:solidFill>
              </a:rPr>
              <a:t>Digitalisierte Forschungsprozesse</a:t>
            </a:r>
          </a:p>
          <a:p>
            <a:r>
              <a:rPr lang="de-DE" sz="2500" dirty="0"/>
              <a:t>Open Access und Lizenzierung elektr. Informationsressourcen</a:t>
            </a:r>
          </a:p>
          <a:p>
            <a:r>
              <a:rPr lang="de-DE" sz="2500" dirty="0"/>
              <a:t>Forschungsinformationssysteme und Wissenstransfer</a:t>
            </a:r>
          </a:p>
          <a:p>
            <a:r>
              <a:rPr lang="de-DE" sz="2500" dirty="0"/>
              <a:t>Digitale Infrastruktur an Hochschulen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189" y="1668161"/>
            <a:ext cx="2995899" cy="431913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494127" y="6017909"/>
            <a:ext cx="73048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https://www.tlpk.de/fileadmin/Downloads/Allgemeines/20171215_Digitalisierungsstrategie_Thuer_Hochschulen_signed.pdf</a:t>
            </a:r>
            <a:r>
              <a:rPr lang="de-DE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238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11220282" y="6356350"/>
            <a:ext cx="456210" cy="365125"/>
          </a:xfrm>
        </p:spPr>
        <p:txBody>
          <a:bodyPr/>
          <a:lstStyle/>
          <a:p>
            <a:fld id="{387C1B51-139F-4179-B1A3-94464737EBE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Digitalisierte Forschungsprozesse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958" y="410921"/>
            <a:ext cx="959725" cy="138361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495954" y="4131977"/>
            <a:ext cx="3431176" cy="1620470"/>
          </a:xfrm>
          <a:prstGeom prst="rect">
            <a:avLst/>
          </a:prstGeom>
          <a:solidFill>
            <a:srgbClr val="58B88E"/>
          </a:solidFill>
        </p:spPr>
        <p:txBody>
          <a:bodyPr wrap="square" lIns="180000" anchor="ctr" anchorCtr="0">
            <a:no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Digitalisierung von Objekten und deren Aufbereitung</a:t>
            </a:r>
          </a:p>
        </p:txBody>
      </p:sp>
      <p:sp>
        <p:nvSpPr>
          <p:cNvPr id="8" name="Rechteck 7"/>
          <p:cNvSpPr/>
          <p:nvPr/>
        </p:nvSpPr>
        <p:spPr>
          <a:xfrm>
            <a:off x="1751269" y="4135656"/>
            <a:ext cx="3431177" cy="1620470"/>
          </a:xfrm>
          <a:prstGeom prst="rect">
            <a:avLst/>
          </a:prstGeom>
          <a:solidFill>
            <a:srgbClr val="58B88E"/>
          </a:solidFill>
        </p:spPr>
        <p:txBody>
          <a:bodyPr wrap="square" lIns="180000" anchor="ctr" anchorCtr="0">
            <a:no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Langzeitarchivierung von Forschungsdaten</a:t>
            </a:r>
          </a:p>
        </p:txBody>
      </p:sp>
      <p:sp>
        <p:nvSpPr>
          <p:cNvPr id="9" name="Rechteck 8"/>
          <p:cNvSpPr/>
          <p:nvPr/>
        </p:nvSpPr>
        <p:spPr>
          <a:xfrm>
            <a:off x="5495954" y="2196566"/>
            <a:ext cx="3444238" cy="1620470"/>
          </a:xfrm>
          <a:prstGeom prst="rect">
            <a:avLst/>
          </a:prstGeom>
          <a:solidFill>
            <a:srgbClr val="58B88E"/>
          </a:solidFill>
        </p:spPr>
        <p:txBody>
          <a:bodyPr wrap="square" lIns="180000" anchor="ctr" anchorCtr="0">
            <a:no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Virtuelle Arbeitsumgebungen</a:t>
            </a:r>
          </a:p>
        </p:txBody>
      </p:sp>
      <p:sp>
        <p:nvSpPr>
          <p:cNvPr id="10" name="Rechteck 9"/>
          <p:cNvSpPr/>
          <p:nvPr/>
        </p:nvSpPr>
        <p:spPr>
          <a:xfrm>
            <a:off x="1738207" y="2196566"/>
            <a:ext cx="3444239" cy="1620470"/>
          </a:xfrm>
          <a:prstGeom prst="rect">
            <a:avLst/>
          </a:prstGeom>
          <a:solidFill>
            <a:srgbClr val="58B88E"/>
          </a:solidFill>
        </p:spPr>
        <p:txBody>
          <a:bodyPr wrap="square" lIns="180000" anchor="ctr" anchorCtr="0">
            <a:no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Forschungsdaten-management</a:t>
            </a:r>
          </a:p>
        </p:txBody>
      </p:sp>
      <p:sp>
        <p:nvSpPr>
          <p:cNvPr id="4" name="Rechteck 3"/>
          <p:cNvSpPr/>
          <p:nvPr/>
        </p:nvSpPr>
        <p:spPr>
          <a:xfrm>
            <a:off x="1543665" y="1976284"/>
            <a:ext cx="7610167" cy="2025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2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  <p:bldP spid="9" grpId="0" animBg="1"/>
      <p:bldP spid="10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1CC-0E10-47D1-9F36-BA598FF5079C}" type="slidenum">
              <a:rPr lang="de-DE" smtClean="0"/>
              <a:t>4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# Forschungsdatenmanagement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Jede Hochschule soll auf der Grundlage gemeinsamer Standards eine individuelle, auf ihre spezifischen Bedürfnisse zugeschnittene </a:t>
            </a:r>
            <a:r>
              <a:rPr lang="de-DE" b="1" dirty="0"/>
              <a:t>Forschungsdaten-</a:t>
            </a:r>
            <a:r>
              <a:rPr lang="de-DE" b="1" dirty="0" err="1"/>
              <a:t>Policy</a:t>
            </a:r>
            <a:r>
              <a:rPr lang="de-DE" dirty="0"/>
              <a:t> verabschieden.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Die Thüringer Hochschulen </a:t>
            </a:r>
            <a:r>
              <a:rPr lang="de-DE" b="1" dirty="0"/>
              <a:t>wirken darauf hin</a:t>
            </a:r>
            <a:r>
              <a:rPr lang="de-DE" dirty="0"/>
              <a:t>, dass ihre Wissenschaftlerinnen und Wissenschaftler die im Forschungsprozess generierten </a:t>
            </a:r>
            <a:r>
              <a:rPr lang="de-DE" b="1" dirty="0"/>
              <a:t>Daten öffentlich zugänglich machen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5059E7-25C3-4203-90BB-97950E8D8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958" y="410921"/>
            <a:ext cx="959725" cy="13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8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1CC-0E10-47D1-9F36-BA598FF5079C}" type="slidenum">
              <a:rPr lang="de-DE" smtClean="0"/>
              <a:t>5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# Forschungsdatenmanagement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945776" y="1770303"/>
            <a:ext cx="9889372" cy="3437307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de-DE" dirty="0"/>
              <a:t>Die Hochschulen bauen ein </a:t>
            </a:r>
            <a:r>
              <a:rPr lang="de-DE" b="1" dirty="0"/>
              <a:t>Kompetenznetzwerk für ein gemeinsames Beratungsangebot </a:t>
            </a:r>
            <a:r>
              <a:rPr lang="de-DE" dirty="0"/>
              <a:t>zur Unterstützung digitalisierter Forschungsprozesse auf. Hierbei wird den </a:t>
            </a:r>
            <a:r>
              <a:rPr lang="de-DE" b="1" dirty="0"/>
              <a:t>fachlichen Ausrichtungen und Spezialisierungen </a:t>
            </a:r>
            <a:r>
              <a:rPr lang="de-DE" dirty="0"/>
              <a:t>der Hochschulen Rechnung getragen.</a:t>
            </a:r>
          </a:p>
          <a:p>
            <a:endParaRPr lang="de-DE" sz="1800" dirty="0"/>
          </a:p>
          <a:p>
            <a:pPr marL="1789113" indent="-1249363"/>
            <a:r>
              <a:rPr lang="de-DE" sz="2000" dirty="0"/>
              <a:t>Erfurt:	Geisteswissenschaften, Wirtschaftswissenschaften, Pädagogik</a:t>
            </a:r>
          </a:p>
          <a:p>
            <a:pPr marL="1789113" indent="-1249363"/>
            <a:r>
              <a:rPr lang="de-DE" sz="2000" dirty="0"/>
              <a:t>Ilmenau:	Ingenieurswissenschaften und Mathematik</a:t>
            </a:r>
          </a:p>
          <a:p>
            <a:pPr marL="1789113" indent="-1249363"/>
            <a:r>
              <a:rPr lang="de-DE" sz="2000" dirty="0"/>
              <a:t>Jena:	Lebenswissenschaften, Naturwissenschaften (ohne Mathematik), Sozialwissenschaften</a:t>
            </a:r>
          </a:p>
          <a:p>
            <a:pPr marL="1789113" indent="-1249363"/>
            <a:r>
              <a:rPr lang="de-DE" sz="2000" dirty="0"/>
              <a:t>Weimar: 	Medienwissenschaften, Kunst, Musikwissenschaften</a:t>
            </a:r>
            <a:endParaRPr lang="de-DE" dirty="0"/>
          </a:p>
          <a:p>
            <a:pPr marL="539750"/>
            <a:endParaRPr lang="de-DE" sz="2000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8619EB-2D6F-4B39-89BE-281743E1C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958" y="410921"/>
            <a:ext cx="959725" cy="13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1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1CC-0E10-47D1-9F36-BA598FF5079C}" type="slidenum">
              <a:rPr lang="de-DE" smtClean="0"/>
              <a:t>6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45776" y="609600"/>
            <a:ext cx="8414534" cy="517884"/>
          </a:xfrm>
        </p:spPr>
        <p:txBody>
          <a:bodyPr/>
          <a:lstStyle/>
          <a:p>
            <a:r>
              <a:rPr lang="de-DE" dirty="0"/>
              <a:t>Wer wir sind</a:t>
            </a:r>
            <a:endParaRPr lang="de-DE" b="1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945776" y="3810867"/>
            <a:ext cx="7491413" cy="23539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4 Standorte (von 10 Hochschulen)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5 Personen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Koordination an der FSU Jena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Start: 1. Oktober 2018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23" y="3506504"/>
            <a:ext cx="3348569" cy="284984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75" y="1330684"/>
            <a:ext cx="8317035" cy="20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3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1CC-0E10-47D1-9F36-BA598FF5079C}" type="slidenum">
              <a:rPr lang="de-DE" smtClean="0"/>
              <a:t>7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45776" y="609600"/>
            <a:ext cx="8414534" cy="517884"/>
          </a:xfrm>
        </p:spPr>
        <p:txBody>
          <a:bodyPr/>
          <a:lstStyle/>
          <a:p>
            <a:r>
              <a:rPr lang="de-DE" dirty="0"/>
              <a:t>Kompetenznetzwerk FDM – </a:t>
            </a:r>
            <a:r>
              <a:rPr lang="de-DE" b="1" dirty="0"/>
              <a:t>Fakten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945776" y="1770303"/>
            <a:ext cx="8034322" cy="38635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verschiedene institutionelle Anbindungen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Erfurt:   Universitätsbibliothek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Ilmenau:   Referat Forschungsservice/Technologietransfer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Jena:   Michael-</a:t>
            </a:r>
            <a:r>
              <a:rPr lang="de-DE" dirty="0" err="1"/>
              <a:t>Stifel</a:t>
            </a:r>
            <a:r>
              <a:rPr lang="de-DE" dirty="0"/>
              <a:t>-Center (Forschungszentrum)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Weimar:   Universitätsbibliothek (zunächst Fakultät Medien)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Budget: 400.000 Euro + 200.000 Euro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24 Monate + 12 Monate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2,25 VZÄ durch TMWWDG + 1 VZÄ durch Universitäten</a:t>
            </a:r>
          </a:p>
        </p:txBody>
      </p:sp>
    </p:spTree>
    <p:extLst>
      <p:ext uri="{BB962C8B-B14F-4D97-AF65-F5344CB8AC3E}">
        <p14:creationId xmlns:p14="http://schemas.microsoft.com/office/powerpoint/2010/main" val="68753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1CC-0E10-47D1-9F36-BA598FF5079C}" type="slidenum">
              <a:rPr lang="de-DE" smtClean="0"/>
              <a:t>8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45776" y="609600"/>
            <a:ext cx="8414534" cy="517884"/>
          </a:xfrm>
        </p:spPr>
        <p:txBody>
          <a:bodyPr/>
          <a:lstStyle/>
          <a:p>
            <a:r>
              <a:rPr lang="de-DE" dirty="0"/>
              <a:t>Was haben wir bislang erreicht?</a:t>
            </a:r>
            <a:endParaRPr lang="de-DE" b="1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945776" y="1770303"/>
            <a:ext cx="7491413" cy="42078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 </a:t>
            </a:r>
            <a:r>
              <a:rPr lang="de-DE" b="1" dirty="0"/>
              <a:t>Aufbau des Kompetenznetzwerkes </a:t>
            </a:r>
            <a:r>
              <a:rPr lang="de-DE" dirty="0"/>
              <a:t>als beratende Organisation für alle 10 Hochschulen (inkl. Webseite, Abläufe, Zuständigkeiten)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Durchführung</a:t>
            </a:r>
            <a:r>
              <a:rPr lang="de-DE" b="1" dirty="0"/>
              <a:t> </a:t>
            </a:r>
            <a:r>
              <a:rPr lang="de-DE" dirty="0"/>
              <a:t>von</a:t>
            </a:r>
            <a:r>
              <a:rPr lang="de-DE" b="1" dirty="0"/>
              <a:t> Veranstaltungen </a:t>
            </a:r>
            <a:r>
              <a:rPr lang="de-DE" dirty="0"/>
              <a:t>(Schulungen, Workshops, </a:t>
            </a:r>
            <a:r>
              <a:rPr lang="de-DE" dirty="0" err="1"/>
              <a:t>Outreach</a:t>
            </a:r>
            <a:r>
              <a:rPr lang="de-DE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Entwicklung von </a:t>
            </a:r>
            <a:r>
              <a:rPr lang="de-DE" b="1" dirty="0"/>
              <a:t>Informations- und Schulungsmaterial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Maßnahmen zur </a:t>
            </a:r>
            <a:r>
              <a:rPr lang="de-DE" b="1" dirty="0"/>
              <a:t>Vernetzung</a:t>
            </a:r>
            <a:r>
              <a:rPr lang="de-DE" dirty="0"/>
              <a:t>, </a:t>
            </a:r>
            <a:r>
              <a:rPr lang="de-DE" b="1" dirty="0"/>
              <a:t>Koordination</a:t>
            </a:r>
            <a:r>
              <a:rPr lang="de-DE" dirty="0"/>
              <a:t> und </a:t>
            </a:r>
            <a:r>
              <a:rPr lang="de-DE" b="1" dirty="0"/>
              <a:t>Weiterbildung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Teilnahme an Tagungen und Konferenzen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Mitwirkung bei: </a:t>
            </a:r>
            <a:r>
              <a:rPr lang="de-DE" sz="2000" dirty="0">
                <a:hlinkClick r:id="rId2"/>
              </a:rPr>
              <a:t>www.forschungsdaten.info</a:t>
            </a:r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Austausch mit anderen Landesinitiativen</a:t>
            </a:r>
          </a:p>
          <a:p>
            <a:pPr marL="914400" lvl="1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/>
          <a:srcRect l="4386" r="16656"/>
          <a:stretch/>
        </p:blipFill>
        <p:spPr>
          <a:xfrm>
            <a:off x="8327433" y="1891073"/>
            <a:ext cx="3455210" cy="2120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hteck 1"/>
          <p:cNvSpPr/>
          <p:nvPr/>
        </p:nvSpPr>
        <p:spPr>
          <a:xfrm>
            <a:off x="8485101" y="4106169"/>
            <a:ext cx="3195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dirty="0">
                <a:solidFill>
                  <a:srgbClr val="408988"/>
                </a:solidFill>
                <a:latin typeface="Encode Sans Condensed" panose="00000506000000000000" pitchFamily="2" charset="0"/>
              </a:rPr>
              <a:t>https://forschungsdaten-thueringen.de</a:t>
            </a:r>
          </a:p>
        </p:txBody>
      </p:sp>
    </p:spTree>
    <p:extLst>
      <p:ext uri="{BB962C8B-B14F-4D97-AF65-F5344CB8AC3E}">
        <p14:creationId xmlns:p14="http://schemas.microsoft.com/office/powerpoint/2010/main" val="113827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1CC-0E10-47D1-9F36-BA598FF5079C}" type="slidenum">
              <a:rPr lang="de-DE" smtClean="0"/>
              <a:t>9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45776" y="609600"/>
            <a:ext cx="8414534" cy="517884"/>
          </a:xfrm>
        </p:spPr>
        <p:txBody>
          <a:bodyPr/>
          <a:lstStyle/>
          <a:p>
            <a:r>
              <a:rPr lang="de-DE" dirty="0">
                <a:solidFill>
                  <a:schemeClr val="bg2"/>
                </a:solidFill>
              </a:rPr>
              <a:t>Veranstaltungen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945775" y="1770303"/>
            <a:ext cx="8924699" cy="38635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Workshop mit den </a:t>
            </a:r>
            <a:r>
              <a:rPr lang="de-DE" b="1" dirty="0">
                <a:sym typeface="Wingdings" panose="05000000000000000000" pitchFamily="2" charset="2"/>
              </a:rPr>
              <a:t>HAWs</a:t>
            </a:r>
            <a:r>
              <a:rPr lang="de-DE" dirty="0">
                <a:sym typeface="Wingdings" panose="05000000000000000000" pitchFamily="2" charset="2"/>
              </a:rPr>
              <a:t> am 21.05.2019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1. Thüringer </a:t>
            </a:r>
            <a:r>
              <a:rPr lang="de-DE" b="1" dirty="0">
                <a:sym typeface="Wingdings" panose="05000000000000000000" pitchFamily="2" charset="2"/>
              </a:rPr>
              <a:t>FDM-Tage</a:t>
            </a:r>
            <a:r>
              <a:rPr lang="de-DE" dirty="0">
                <a:sym typeface="Wingdings" panose="05000000000000000000" pitchFamily="2" charset="2"/>
              </a:rPr>
              <a:t> 18.-24.06.2019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ym typeface="Wingdings" panose="05000000000000000000" pitchFamily="2" charset="2"/>
              </a:rPr>
              <a:t>NFDI</a:t>
            </a:r>
            <a:r>
              <a:rPr lang="de-DE" dirty="0">
                <a:sym typeface="Wingdings" panose="05000000000000000000" pitchFamily="2" charset="2"/>
              </a:rPr>
              <a:t> Workshop am 13.08.2019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World Digital </a:t>
            </a:r>
            <a:r>
              <a:rPr lang="de-DE" b="1" dirty="0" err="1"/>
              <a:t>Preservation</a:t>
            </a:r>
            <a:r>
              <a:rPr lang="de-DE" b="1" dirty="0"/>
              <a:t> Day</a:t>
            </a:r>
            <a:r>
              <a:rPr lang="de-DE" dirty="0"/>
              <a:t> 07.11.2019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Workshop mit den </a:t>
            </a:r>
            <a:r>
              <a:rPr lang="de-DE" b="1" dirty="0">
                <a:sym typeface="Wingdings" panose="05000000000000000000" pitchFamily="2" charset="2"/>
              </a:rPr>
              <a:t>HAWs</a:t>
            </a:r>
            <a:r>
              <a:rPr lang="de-DE" dirty="0">
                <a:sym typeface="Wingdings" panose="05000000000000000000" pitchFamily="2" charset="2"/>
              </a:rPr>
              <a:t> am 26.11.2019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ym typeface="Wingdings" panose="05000000000000000000" pitchFamily="2" charset="2"/>
              </a:rPr>
              <a:t>ELN</a:t>
            </a:r>
            <a:r>
              <a:rPr lang="de-DE" dirty="0">
                <a:sym typeface="Wingdings" panose="05000000000000000000" pitchFamily="2" charset="2"/>
              </a:rPr>
              <a:t> Workshop 12.03.2020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2. Thüringer </a:t>
            </a:r>
            <a:r>
              <a:rPr lang="de-DE" b="1" dirty="0">
                <a:sym typeface="Wingdings" panose="05000000000000000000" pitchFamily="2" charset="2"/>
              </a:rPr>
              <a:t>FDM-Tage</a:t>
            </a:r>
            <a:r>
              <a:rPr lang="de-DE" dirty="0">
                <a:sym typeface="Wingdings" panose="05000000000000000000" pitchFamily="2" charset="2"/>
              </a:rPr>
              <a:t> Juni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1258888"/>
            <a:r>
              <a:rPr lang="de-DE" dirty="0"/>
              <a:t>In Planung: </a:t>
            </a:r>
          </a:p>
          <a:p>
            <a:pPr marL="1258888"/>
            <a:r>
              <a:rPr lang="de-DE" b="1" dirty="0" err="1"/>
              <a:t>FAIRest</a:t>
            </a:r>
            <a:r>
              <a:rPr lang="de-DE" b="1" dirty="0"/>
              <a:t> Dataset Preis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642" y="1245382"/>
            <a:ext cx="2175663" cy="3077008"/>
          </a:xfrm>
          <a:prstGeom prst="rect">
            <a:avLst/>
          </a:prstGeom>
          <a:ln w="3175">
            <a:solidFill>
              <a:srgbClr val="408988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84" y="3286831"/>
            <a:ext cx="2312386" cy="327224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5" y="5398031"/>
            <a:ext cx="959567" cy="9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9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FDM Thüringen">
      <a:dk1>
        <a:sysClr val="windowText" lastClr="000000"/>
      </a:dk1>
      <a:lt1>
        <a:sysClr val="window" lastClr="FFFFFF"/>
      </a:lt1>
      <a:dk2>
        <a:srgbClr val="58B88E"/>
      </a:dk2>
      <a:lt2>
        <a:srgbClr val="408988"/>
      </a:lt2>
      <a:accent1>
        <a:srgbClr val="584C63"/>
      </a:accent1>
      <a:accent2>
        <a:srgbClr val="C6D64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DM Thüringen">
      <a:majorFont>
        <a:latin typeface="Encode Sans Condensed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 algn="l">
          <a:defRPr sz="3600" dirty="0">
            <a:solidFill>
              <a:srgbClr val="408988"/>
            </a:solidFill>
            <a:latin typeface="Encode Sans Condensed" panose="00000506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BB1642E315DC46A1AC1D2E953C5DE4" ma:contentTypeVersion="0" ma:contentTypeDescription="Ein neues Dokument erstellen." ma:contentTypeScope="" ma:versionID="f146c60f6b7c7560feecf04c82f9f07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36388D-8A89-4698-8D60-DFE3A14BFCC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A27E1E-C5C4-40F0-B508-0F246C1D88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F64C5F-D2F5-4834-9FC8-272CB5A6F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Breitbild</PresentationFormat>
  <Paragraphs>138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Encode Sans Condensed</vt:lpstr>
      <vt:lpstr>Encode Sans Condensed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Johanna Bauchspieß</dc:creator>
  <cp:lastModifiedBy>Jessica Rex</cp:lastModifiedBy>
  <cp:revision>172</cp:revision>
  <dcterms:created xsi:type="dcterms:W3CDTF">2019-03-26T08:22:52Z</dcterms:created>
  <dcterms:modified xsi:type="dcterms:W3CDTF">2020-02-25T11:49:16Z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0x010100E8BB1642E315DC46A1AC1D2E953C5DE4</vt:lpwstr>
  </property>
</Properties>
</file>